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1pPr>
    <a:lvl2pPr marL="0" marR="0" indent="1714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2pPr>
    <a:lvl3pPr marL="0" marR="0" indent="3429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3pPr>
    <a:lvl4pPr marL="0" marR="0" indent="5143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4pPr>
    <a:lvl5pPr marL="0" marR="0" indent="6858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5pPr>
    <a:lvl6pPr marL="0" marR="0" indent="8572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6pPr>
    <a:lvl7pPr marL="0" marR="0" indent="10287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7pPr>
    <a:lvl8pPr marL="0" marR="0" indent="12001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8pPr>
    <a:lvl9pPr marL="0" marR="0" indent="13716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0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077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895350" y="2260513"/>
            <a:ext cx="7358063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38125" y="4319587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937243" y="414338"/>
            <a:ext cx="3571875" cy="4314825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938713" y="1214437"/>
            <a:ext cx="3571875" cy="34528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16764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1pPr>
            <a:lvl2pPr marL="37719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2pPr>
            <a:lvl3pPr marL="58674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3pPr>
            <a:lvl4pPr marL="79629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4pPr>
            <a:lvl5pPr marL="100584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33413" y="1214437"/>
            <a:ext cx="7877175" cy="345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73402" y="4905375"/>
            <a:ext cx="192435" cy="176972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>
            <a:spAutoFit/>
          </a:bodyPr>
          <a:lstStyle>
            <a:lvl1pPr algn="ctr" defTabSz="309563">
              <a:lnSpc>
                <a:spcPct val="100000"/>
              </a:lnSpc>
              <a:defRPr sz="900" u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1FA01-6F3A-E24D-9C80-E6F52E04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50" name="CasellaDiTesto 9"/>
          <p:cNvSpPr/>
          <p:nvPr/>
        </p:nvSpPr>
        <p:spPr>
          <a:xfrm>
            <a:off x="391320" y="1534055"/>
            <a:ext cx="5382349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THE DIET-HEART HYPOTHESIS</a:t>
            </a:r>
          </a:p>
        </p:txBody>
      </p:sp>
      <p:sp>
        <p:nvSpPr>
          <p:cNvPr id="151" name="CasellaDiTesto 15"/>
          <p:cNvSpPr/>
          <p:nvPr/>
        </p:nvSpPr>
        <p:spPr>
          <a:xfrm>
            <a:off x="452938" y="1987867"/>
            <a:ext cx="4893368" cy="309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DR. ANCEL KEYS - TIME MAGAZINE JAN 1961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In the 1950s, heart disease was a leading killer of middle aged Americans (white men, especially). Finding the cause became a priority.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Well-respected researcher Dr Keys postulated that it was consumption of traditional fats such as butter, lard and tallow, with high levels of saturated fats, were the primary cause.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Very influential in the American Heart Association, he convinced them to recommend a low-fat (featuring polyunsaturated fats) beginning in the 1960s.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154" name="CasellaDiTesto 9"/>
          <p:cNvSpPr/>
          <p:nvPr/>
        </p:nvSpPr>
        <p:spPr>
          <a:xfrm>
            <a:off x="3734595" y="1534055"/>
            <a:ext cx="5075875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FIRST FOOD PYRAMID-1922</a:t>
            </a:r>
          </a:p>
        </p:txBody>
      </p:sp>
      <p:sp>
        <p:nvSpPr>
          <p:cNvPr id="155" name="CasellaDiTesto 15"/>
          <p:cNvSpPr/>
          <p:nvPr/>
        </p:nvSpPr>
        <p:spPr>
          <a:xfrm>
            <a:off x="3796212" y="1968818"/>
            <a:ext cx="4699649" cy="19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MY PLATE INTRODUCED 2011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In 1980, following the guidance of Sen. George McGovern, the USDA issued its first dietary guidelines for Americans. The USDA endorsed a low fat, high grain diet.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The guidelines have been updated every 5 years since, the last time in 2015.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Comments are currently being solicited for the 2020 edition.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60" name="CasellaDiTesto 9"/>
          <p:cNvSpPr/>
          <p:nvPr/>
        </p:nvSpPr>
        <p:spPr>
          <a:xfrm>
            <a:off x="391320" y="1295930"/>
            <a:ext cx="5382349" cy="77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OLESTRA - FAT FREE POTATO CHIPS 1996</a:t>
            </a:r>
          </a:p>
        </p:txBody>
      </p:sp>
      <p:sp>
        <p:nvSpPr>
          <p:cNvPr id="161" name="CasellaDiTesto 15"/>
          <p:cNvSpPr/>
          <p:nvPr/>
        </p:nvSpPr>
        <p:spPr>
          <a:xfrm>
            <a:off x="452939" y="2073592"/>
            <a:ext cx="5141799" cy="269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SNACKWELLS - FAT FREE COOKIES - 1992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In the 1990s fat was so thoroughly demonized that food manufacturers did everything they could to reduce or even eliminate fat in processed foods.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The results weren’t great. Reformulation often required significantly increasing sugars and other carbohydrates and the fat substitute Olestra made the phrase “anal leakage” famous.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Also, although Americans did decrease their consumption of saturated fats, obesity continued to increase and cardiac disease didn’t see much improvement.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64" name="CasellaDiTesto 9"/>
          <p:cNvSpPr/>
          <p:nvPr/>
        </p:nvSpPr>
        <p:spPr>
          <a:xfrm>
            <a:off x="4739706" y="1334796"/>
            <a:ext cx="3678490" cy="77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CONFLICTING EVIDENCE ON FATS</a:t>
            </a:r>
          </a:p>
        </p:txBody>
      </p:sp>
      <p:sp>
        <p:nvSpPr>
          <p:cNvPr id="165" name="CasellaDiTesto 15"/>
          <p:cNvSpPr/>
          <p:nvPr/>
        </p:nvSpPr>
        <p:spPr>
          <a:xfrm>
            <a:off x="4801696" y="2121217"/>
            <a:ext cx="3782478" cy="179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STEARIC ACID - DOESN’T RAISE LDL CHOLESTEROL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Turns out, apparently, that nutrition science is complex and it may be that there is no one size fits all diet.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Break it down to specific fatty acids and it gets even more complex.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68" name="CasellaDiTesto 9"/>
          <p:cNvSpPr/>
          <p:nvPr/>
        </p:nvSpPr>
        <p:spPr>
          <a:xfrm>
            <a:off x="391320" y="1534055"/>
            <a:ext cx="5382349" cy="77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MCDONALD’S REMOVES BEEF TALLOW - 1990</a:t>
            </a:r>
          </a:p>
        </p:txBody>
      </p:sp>
      <p:sp>
        <p:nvSpPr>
          <p:cNvPr id="169" name="CasellaDiTesto 15"/>
          <p:cNvSpPr/>
          <p:nvPr/>
        </p:nvSpPr>
        <p:spPr>
          <a:xfrm>
            <a:off x="452938" y="2306955"/>
            <a:ext cx="4893368" cy="2631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BACK TO THE FLAVOR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At the height of the fear mongering about saturated fats, McDonald’s was targeted by activists for its use of beef tallow for its French fries. They switched to a vegetable oil in 1990 and the fries have never been the same since.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Fat is flavor. 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Heritage cooking fats, like lard and beef tallow, bring umami to the plate.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As has been said, great fried chicken requires liquid swine.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72" name="Heritage cooking fats were around long before substitutes were invented"/>
          <p:cNvSpPr/>
          <p:nvPr/>
        </p:nvSpPr>
        <p:spPr>
          <a:xfrm>
            <a:off x="2659242" y="1756730"/>
            <a:ext cx="1675888" cy="111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Heritage cooking fats were around long before substitutes were invented</a:t>
            </a:r>
          </a:p>
        </p:txBody>
      </p:sp>
      <p:sp>
        <p:nvSpPr>
          <p:cNvPr id="173" name="Cook like your great-grandmother. (Hint: she used heritage cooking fats)"/>
          <p:cNvSpPr/>
          <p:nvPr/>
        </p:nvSpPr>
        <p:spPr>
          <a:xfrm>
            <a:off x="2659242" y="3274152"/>
            <a:ext cx="1759344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Cook like your great-grandmother. (Hint: she used heritage cooking fats)</a:t>
            </a:r>
          </a:p>
        </p:txBody>
      </p:sp>
      <p:sp>
        <p:nvSpPr>
          <p:cNvPr id="174" name="Eco-friendly? Thy name is heritage cooking fat."/>
          <p:cNvSpPr/>
          <p:nvPr/>
        </p:nvSpPr>
        <p:spPr>
          <a:xfrm>
            <a:off x="6278742" y="1972173"/>
            <a:ext cx="1675888" cy="68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Eco-friendly? Thy name is heritage cooking fat.</a:t>
            </a:r>
          </a:p>
        </p:txBody>
      </p:sp>
      <p:sp>
        <p:nvSpPr>
          <p:cNvPr id="175" name="The most popular diets feature heritage cooking fats. Keto, paleo, Atkins, etc."/>
          <p:cNvSpPr/>
          <p:nvPr/>
        </p:nvSpPr>
        <p:spPr>
          <a:xfrm>
            <a:off x="6278742" y="3274152"/>
            <a:ext cx="1855747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The most popular diets feature heritage cooking fats. Keto, paleo, Atkins, etc.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E27C3-435A-044E-BD9F-96C4382DE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14D73-75B3-4A43-B772-96DF0722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  <p:sp>
        <p:nvSpPr>
          <p:cNvPr id="124" name="CasellaDiTesto 9"/>
          <p:cNvSpPr/>
          <p:nvPr/>
        </p:nvSpPr>
        <p:spPr>
          <a:xfrm>
            <a:off x="4582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rPr dirty="0"/>
              <a:t>3.5 BILLION YRS AGO</a:t>
            </a:r>
          </a:p>
        </p:txBody>
      </p:sp>
      <p:sp>
        <p:nvSpPr>
          <p:cNvPr id="125" name="CasellaDiTesto 15"/>
          <p:cNvSpPr/>
          <p:nvPr/>
        </p:nvSpPr>
        <p:spPr>
          <a:xfrm>
            <a:off x="4644534" y="1961424"/>
            <a:ext cx="4054572" cy="209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Life, as we know it, is cellular.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Whether a single cell, such as bacteria, or tmulticellular, such as us, life is cellular.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What identifies a cell is the ability to distinguish what is the cell and what is not. To do this, a cellular membrane is required.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Those membranes are made from lipids. That is, fat.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  <p:sp>
        <p:nvSpPr>
          <p:cNvPr id="128" name="CasellaDiTesto 9"/>
          <p:cNvSpPr/>
          <p:nvPr/>
        </p:nvSpPr>
        <p:spPr>
          <a:xfrm>
            <a:off x="391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rPr dirty="0"/>
              <a:t>CALORIES ARE HARD</a:t>
            </a:r>
          </a:p>
        </p:txBody>
      </p:sp>
      <p:sp>
        <p:nvSpPr>
          <p:cNvPr id="129" name="CasellaDiTesto 15"/>
          <p:cNvSpPr/>
          <p:nvPr/>
        </p:nvSpPr>
        <p:spPr>
          <a:xfrm>
            <a:off x="453534" y="1943906"/>
            <a:ext cx="4054572" cy="2328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Humans are odd creatures.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We’re certainly not designed to be herbivores. Our digestive tracks are too short and it’s time consuming.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We’re not adapted particularly well to be exclusively carnivores either. Our teeth and livers aren’t really up to the task.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We’re mediocre omnivores at best. And brains are a really calorie-expensive organ.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32" name="CasellaDiTesto 9"/>
          <p:cNvSpPr/>
          <p:nvPr/>
        </p:nvSpPr>
        <p:spPr>
          <a:xfrm>
            <a:off x="4582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CULTURE</a:t>
            </a:r>
          </a:p>
        </p:txBody>
      </p:sp>
      <p:sp>
        <p:nvSpPr>
          <p:cNvPr id="133" name="CasellaDiTesto 15"/>
          <p:cNvSpPr/>
          <p:nvPr/>
        </p:nvSpPr>
        <p:spPr>
          <a:xfrm>
            <a:off x="4644534" y="1917629"/>
            <a:ext cx="4054572" cy="248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Energy dense fat, therefore, was favored. 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Access to fat was an important marker of social and cultural status. Indeed, in religious ritual, the fat was offered to the gods. [Which actually meant that the priests were often the beneficiaries.]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 anoint with oil, sacrifice with ghee, recall the miracle of olive oil lamps during Hanukkah, feast with lard before Lent, and make use of it in many other cultural contexts.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36" name="CasellaDiTesto 9"/>
          <p:cNvSpPr/>
          <p:nvPr/>
        </p:nvSpPr>
        <p:spPr>
          <a:xfrm>
            <a:off x="391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HISTORY</a:t>
            </a:r>
          </a:p>
        </p:txBody>
      </p:sp>
      <p:sp>
        <p:nvSpPr>
          <p:cNvPr id="137" name="CasellaDiTesto 15"/>
          <p:cNvSpPr/>
          <p:nvPr/>
        </p:nvSpPr>
        <p:spPr>
          <a:xfrm>
            <a:off x="391544" y="1917629"/>
            <a:ext cx="4661500" cy="226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10,000 BC</a:t>
            </a:r>
            <a:r>
              <a:rPr lang="en-US" sz="1400" dirty="0"/>
              <a:t>E  </a:t>
            </a:r>
            <a:r>
              <a:rPr sz="1400" dirty="0"/>
              <a:t>Invention of butter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6,000 BCE 	Olives first pressed for oil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5,000 BCE 	Deep frying invented by the Egyptians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3,100 BCE 	Mesopotamians invent the copper frying pan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3,000 BCE	Palm oil placed in tomb in Egypt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500 BCE	Ancient Greeks deep fry food in olive oil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1879 CE	Edison invents light bulb, tallow candles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                    finally on the way out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40" name="CasellaDiTesto 9"/>
          <p:cNvSpPr/>
          <p:nvPr/>
        </p:nvSpPr>
        <p:spPr>
          <a:xfrm>
            <a:off x="1435271" y="3853393"/>
            <a:ext cx="6273458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>
            <a:lvl1pPr algn="ctr"/>
          </a:lstStyle>
          <a:p>
            <a:r>
              <a:t>TRIGLYCERIDES &amp; FATTY ACIDS</a:t>
            </a:r>
          </a:p>
        </p:txBody>
      </p:sp>
      <p:sp>
        <p:nvSpPr>
          <p:cNvPr id="141" name="CasellaDiTesto 10"/>
          <p:cNvSpPr/>
          <p:nvPr/>
        </p:nvSpPr>
        <p:spPr>
          <a:xfrm>
            <a:off x="1935655" y="4285433"/>
            <a:ext cx="5272690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tIns="17145" rIns="17145" bIns="17145">
            <a:spAutoFit/>
          </a:bodyPr>
          <a:lstStyle>
            <a:lvl1pPr algn="ctr" defTabSz="825500">
              <a:lnSpc>
                <a:spcPct val="100000"/>
              </a:lnSpc>
              <a:spcBef>
                <a:spcPts val="1500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sz="1500" dirty="0"/>
              <a:t>Saturated - Monounsaturated - Polyunsaturated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A-FatPPT-Slide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46" name="CasellaDiTesto 9"/>
          <p:cNvSpPr/>
          <p:nvPr/>
        </p:nvSpPr>
        <p:spPr>
          <a:xfrm>
            <a:off x="3734595" y="1534055"/>
            <a:ext cx="5075875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INVENTION OF CRISCO - 1911</a:t>
            </a:r>
          </a:p>
        </p:txBody>
      </p:sp>
      <p:sp>
        <p:nvSpPr>
          <p:cNvPr id="147" name="CasellaDiTesto 15"/>
          <p:cNvSpPr/>
          <p:nvPr/>
        </p:nvSpPr>
        <p:spPr>
          <a:xfrm>
            <a:off x="3796213" y="1973580"/>
            <a:ext cx="4893368" cy="2473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IT WAS MEANT TO MIMIC LARD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Waste cottonseed oil is turned into a shortening through the use of the partial hydrogenation process and the creation of trans fats. 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Through great marketing and economy there is a rapid rise to popularity.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Soybean oil will overtake cottonseed during the 1950s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b="1" dirty="0">
                <a:latin typeface="Helvetica"/>
                <a:ea typeface="Helvetica"/>
                <a:cs typeface="Helvetica"/>
                <a:sym typeface="Helvetica"/>
              </a:rPr>
              <a:t>Shortening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 – A fat that is solid at room temperature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b="1" dirty="0">
                <a:latin typeface="Helvetica"/>
                <a:ea typeface="Helvetica"/>
                <a:cs typeface="Helvetica"/>
                <a:sym typeface="Helvetica"/>
              </a:rPr>
              <a:t>Oil</a:t>
            </a:r>
            <a:r>
              <a:rPr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– A fat that is liquid at room temperature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sng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sng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754</Words>
  <Application>Microsoft Macintosh PowerPoint</Application>
  <PresentationFormat>On-screen Show (16:9)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Black</vt:lpstr>
      <vt:lpstr>Calibri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2019-01-08T18:21:20Z</dcterms:modified>
</cp:coreProperties>
</file>